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9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89" r:id="rId43"/>
    <p:sldId id="297" r:id="rId44"/>
    <p:sldId id="298" r:id="rId45"/>
    <p:sldId id="299" r:id="rId46"/>
    <p:sldId id="300" r:id="rId47"/>
    <p:sldId id="301" r:id="rId48"/>
    <p:sldId id="302" r:id="rId49"/>
    <p:sldId id="341" r:id="rId50"/>
    <p:sldId id="343" r:id="rId51"/>
    <p:sldId id="339" r:id="rId52"/>
    <p:sldId id="306" r:id="rId53"/>
    <p:sldId id="307" r:id="rId54"/>
    <p:sldId id="313" r:id="rId55"/>
    <p:sldId id="342" r:id="rId56"/>
    <p:sldId id="314" r:id="rId57"/>
    <p:sldId id="315" r:id="rId58"/>
    <p:sldId id="316" r:id="rId59"/>
    <p:sldId id="308" r:id="rId60"/>
    <p:sldId id="309" r:id="rId61"/>
    <p:sldId id="310" r:id="rId62"/>
    <p:sldId id="337" r:id="rId63"/>
    <p:sldId id="312" r:id="rId64"/>
    <p:sldId id="338" r:id="rId65"/>
    <p:sldId id="303" r:id="rId66"/>
    <p:sldId id="304" r:id="rId67"/>
    <p:sldId id="305" r:id="rId68"/>
    <p:sldId id="317" r:id="rId69"/>
    <p:sldId id="319" r:id="rId70"/>
    <p:sldId id="318" r:id="rId71"/>
    <p:sldId id="348" r:id="rId72"/>
    <p:sldId id="34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  <p:sldId id="328" r:id="rId82"/>
    <p:sldId id="329" r:id="rId83"/>
    <p:sldId id="330" r:id="rId84"/>
    <p:sldId id="331" r:id="rId85"/>
    <p:sldId id="332" r:id="rId86"/>
    <p:sldId id="345" r:id="rId87"/>
    <p:sldId id="346" r:id="rId88"/>
    <p:sldId id="333" r:id="rId89"/>
    <p:sldId id="334" r:id="rId90"/>
    <p:sldId id="347" r:id="rId91"/>
    <p:sldId id="344" r:id="rId92"/>
    <p:sldId id="335" r:id="rId93"/>
  </p:sldIdLst>
  <p:sldSz cx="9144000" cy="5715000" type="screen16x10"/>
  <p:notesSz cx="6858000" cy="9144000"/>
  <p:embeddedFontLst>
    <p:embeddedFont>
      <p:font typeface="Arimo" panose="020B0604020202020204" pitchFamily="34" charset="0"/>
      <p:regular r:id="rId95"/>
      <p:bold r:id="rId96"/>
      <p:italic r:id="rId97"/>
      <p:boldItalic r:id="rId98"/>
    </p:embeddedFont>
    <p:embeddedFont>
      <p:font typeface="Verdana" panose="020B0604030504040204" pitchFamily="34" charset="0"/>
      <p:regular r:id="rId99"/>
      <p:bold r:id="rId100"/>
      <p:italic r:id="rId101"/>
      <p:boldItalic r:id="rId10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830"/>
  </p:normalViewPr>
  <p:slideViewPr>
    <p:cSldViewPr snapToGrid="0">
      <p:cViewPr varScale="1">
        <p:scale>
          <a:sx n="140" d="100"/>
          <a:sy n="140" d="100"/>
        </p:scale>
        <p:origin x="11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font" Target="fonts/font8.fntdata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font" Target="fonts/font1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99" Type="http://schemas.openxmlformats.org/officeDocument/2006/relationships/font" Target="fonts/font5.fntdata"/><Relationship Id="rId10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3.fntdata"/><Relationship Id="rId10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font" Target="fonts/font6.fntdata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font" Target="fonts/font4.fntdata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1222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36654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62566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329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04686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345849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240087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Architecture.html" TargetMode="External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89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gif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png"/><Relationship Id="rId7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9" Type="http://schemas.openxmlformats.org/officeDocument/2006/relationships/image" Target="../media/image10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5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2: Desenhando Triângulos e X3D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707" y="1333374"/>
            <a:ext cx="4780324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 ,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 colorir em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colore no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cobrindo o centro do pixel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137" y="904179"/>
            <a:ext cx="4883765" cy="44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585410" y="1880152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identificando o triângulo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4249" y="1015368"/>
            <a:ext cx="4605702" cy="42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098221" y="3588086"/>
            <a:ext cx="6810867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475025" y="2971403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Identifique o triângulo pela função inside()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Neste curso, será fundamental lidar com vetores. Vamos, então, fazer uma abordagem vetorial para este problema. 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511050" y="206102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707100"/>
            <a:ext cx="7300726" cy="2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25" y="990876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360075"/>
            <a:ext cx="4871600" cy="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se lembram disso?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/>
              <a:t>produto escalar </a:t>
            </a:r>
            <a:r>
              <a:rPr lang="pt-BR"/>
              <a:t>(ou interno) entre dois vetores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                  e                       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também falar que o produto escalar é: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958900"/>
            <a:ext cx="212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204" y="1958900"/>
            <a:ext cx="196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960" y="2562599"/>
            <a:ext cx="5020597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27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88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o produto vetorial entre dois vetores e identificar a magnitude.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5F7F2-601E-0902-2DAD-4DB5913C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23" y="2527581"/>
            <a:ext cx="2031686" cy="1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2F40-2E01-7C55-570B-9356E4737E5A}"/>
              </a:ext>
            </a:extLst>
          </p:cNvPr>
          <p:cNvSpPr txBox="1"/>
          <p:nvPr/>
        </p:nvSpPr>
        <p:spPr>
          <a:xfrm>
            <a:off x="1353393" y="2196754"/>
            <a:ext cx="183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Produto vetorial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B7148-0008-F544-995A-FB442828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4" y="1594401"/>
            <a:ext cx="2751671" cy="2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9;p48">
            <a:extLst>
              <a:ext uri="{FF2B5EF4-FFF2-40B4-BE49-F238E27FC236}">
                <a16:creationId xmlns:a16="http://schemas.microsoft.com/office/drawing/2014/main" id="{93ED3EE0-D353-25B1-F032-6BB46C269E5C}"/>
              </a:ext>
            </a:extLst>
          </p:cNvPr>
          <p:cNvSpPr/>
          <p:nvPr/>
        </p:nvSpPr>
        <p:spPr>
          <a:xfrm>
            <a:off x="1983954" y="4951094"/>
            <a:ext cx="5514126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9194B-4951-5DD7-7153-F3F4850F515D}"/>
              </a:ext>
            </a:extLst>
          </p:cNvPr>
          <p:cNvSpPr/>
          <p:nvPr/>
        </p:nvSpPr>
        <p:spPr>
          <a:xfrm>
            <a:off x="1983954" y="4935283"/>
            <a:ext cx="5514126" cy="47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482786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060640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482786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519098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2691289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145915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endParaRPr lang="pt-BR" sz="2300" i="1" dirty="0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endParaRPr dirty="0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145915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145915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216766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4586098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109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ponto amostrado s = (sx, sy) está dentro do triângulo se estiver dentro de todas as três arestas.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inside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=</a:t>
            </a:r>
            <a:br>
              <a:rPr lang="pt-BR" i="1"/>
            </a:br>
            <a:r>
              <a:rPr lang="pt-BR" i="1"/>
              <a:t> L</a:t>
            </a:r>
            <a:r>
              <a:rPr lang="pt-BR" i="1" baseline="-25000"/>
              <a:t>0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1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2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0;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/>
              <a:t>Nota: na prática não são feitos tantos testes assim, existem várias otimizações</a:t>
            </a:r>
            <a:endParaRPr sz="160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510588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A.y</a:t>
              </a:r>
              <a:endParaRPr lang="pt-BR" sz="2300" i="1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B.y</a:t>
              </a:r>
              <a:endParaRPr dirty="0"/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399877" y="4016154"/>
              <a:ext cx="45719" cy="852473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(5, 7)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–4*5 – 9*7 + 107 ≥ 0 &amp;&amp; –5*5 + 5*7 + 20 ≥ 0 &amp;&amp; 9*5 + 4*7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–20 – 63 + 107 ≥ 0 &amp;&amp; –25 + 35 + 20 ≥ 0 &amp;&amp; 45 + 28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24 ≥ 0 &amp;&amp; 30 ≥ 0 &amp;&amp; 11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True  (dentro)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(9, 5)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–4*9 – 9*5 + 107 ≥ 0 &amp;&amp; –5*9 + 5*5 + 20 ≥ 0 &amp;&amp; 9*9 + 4*5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–36 – 45 + 107 ≥ 0 &amp;&amp; –45 + 25 + 20 ≥ 0 &amp;&amp; 81 + 20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26 ≥ 0 &amp;&amp;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>
                <a:solidFill>
                  <a:schemeClr val="dk1"/>
                </a:solidFill>
              </a:rPr>
              <a:t> &amp;&amp; 39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True  (dentro, intersectando uma das arestas)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04" name="Google Shape;60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	= 0 : ponto na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&gt; 0 : fora da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	&lt; 0 : dentro da borda</a:t>
            </a:r>
            <a:endParaRPr dirty="0"/>
          </a:p>
        </p:txBody>
      </p:sp>
      <p:sp>
        <p:nvSpPr>
          <p:cNvPr id="605" name="Google Shape;60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06" name="Google Shape;60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687" y="629655"/>
            <a:ext cx="4383717" cy="474724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2"/>
          <p:cNvSpPr/>
          <p:nvPr/>
        </p:nvSpPr>
        <p:spPr>
          <a:xfrm>
            <a:off x="6091975" y="3076175"/>
            <a:ext cx="1138200" cy="3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"dentro"</a:t>
            </a:r>
            <a:endParaRPr sz="1800"/>
          </a:p>
        </p:txBody>
      </p:sp>
      <p:sp>
        <p:nvSpPr>
          <p:cNvPr id="608" name="Google Shape;608;p52"/>
          <p:cNvSpPr/>
          <p:nvPr/>
        </p:nvSpPr>
        <p:spPr>
          <a:xfrm>
            <a:off x="7043059" y="4360692"/>
            <a:ext cx="108356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"fora"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3475059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15" name="Google Shape;615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    &lt; 0 : dentro da borda</a:t>
            </a:r>
            <a:endParaRPr/>
          </a:p>
        </p:txBody>
      </p:sp>
      <p:sp>
        <p:nvSpPr>
          <p:cNvPr id="616" name="Google Shape;616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617" name="Google Shape;6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40173"/>
            <a:ext cx="4333594" cy="4583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80121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24" name="Google Shape;624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&lt; 0 : dentro da borda</a:t>
            </a:r>
            <a:endParaRPr/>
          </a:p>
        </p:txBody>
      </p:sp>
      <p:sp>
        <p:nvSpPr>
          <p:cNvPr id="625" name="Google Shape;625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626" name="Google Shape;62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61668"/>
            <a:ext cx="4322710" cy="461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742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6"/>
          <p:cNvSpPr/>
          <p:nvPr/>
        </p:nvSpPr>
        <p:spPr>
          <a:xfrm>
            <a:off x="168975" y="3733800"/>
            <a:ext cx="3981900" cy="1132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Otimizações: </a:t>
            </a:r>
            <a:r>
              <a:rPr lang="pt-BR" dirty="0" err="1"/>
              <a:t>Traversal</a:t>
            </a:r>
            <a:r>
              <a:rPr lang="pt-BR" dirty="0"/>
              <a:t> incremental</a:t>
            </a:r>
            <a:br>
              <a:rPr lang="pt-BR" sz="2000" dirty="0"/>
            </a:br>
            <a:endParaRPr dirty="0"/>
          </a:p>
        </p:txBody>
      </p:sp>
      <p:sp>
        <p:nvSpPr>
          <p:cNvPr id="745" name="Google Shape;745;p66"/>
          <p:cNvSpPr txBox="1">
            <a:spLocks noGrp="1"/>
          </p:cNvSpPr>
          <p:nvPr>
            <p:ph type="body" idx="1"/>
          </p:nvPr>
        </p:nvSpPr>
        <p:spPr>
          <a:xfrm>
            <a:off x="168975" y="958275"/>
            <a:ext cx="4050900" cy="4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0 : ponto na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&gt; 0 : fora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&lt; 0 : dentro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Otimizações do Algoritmo: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(x+1,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A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y+1)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B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747" name="Google Shape;74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930" y="788196"/>
            <a:ext cx="4322710" cy="400118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6"/>
          <p:cNvSpPr/>
          <p:nvPr/>
        </p:nvSpPr>
        <p:spPr>
          <a:xfrm>
            <a:off x="248800" y="5068325"/>
            <a:ext cx="86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Muitas formas de </a:t>
            </a:r>
            <a:r>
              <a:rPr lang="pt-B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Traversal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existem como: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backtrack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zig-zag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curvas Hilbert/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Morton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599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229974"/>
            <a:ext cx="4422300" cy="215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Shape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TriangleSet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 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Coordinate</a:t>
            </a:r>
            <a:r>
              <a:rPr lang="pt-BR" sz="1250" b="1">
                <a:solidFill>
                  <a:srgbClr val="D8DEE9"/>
                </a:solidFill>
              </a:rPr>
              <a:t> </a:t>
            </a:r>
            <a:r>
              <a:rPr lang="pt-BR" sz="1250" b="1">
                <a:solidFill>
                  <a:srgbClr val="C695C6"/>
                </a:solidFill>
              </a:rPr>
              <a:t>point</a:t>
            </a:r>
            <a:r>
              <a:rPr lang="pt-BR" sz="1250" b="1">
                <a:solidFill>
                  <a:srgbClr val="A6ACB9"/>
                </a:solidFill>
              </a:rPr>
              <a:t>=</a:t>
            </a:r>
            <a:r>
              <a:rPr lang="pt-BR" sz="1250" b="1">
                <a:solidFill>
                  <a:srgbClr val="5FB4B4"/>
                </a:solidFill>
              </a:rPr>
              <a:t>'</a:t>
            </a:r>
            <a:r>
              <a:rPr lang="pt-BR" sz="1250" b="1">
                <a:solidFill>
                  <a:srgbClr val="99C794"/>
                </a:solidFill>
              </a:rPr>
              <a:t>-5 1 3 -3 2 1 -5 4 0</a:t>
            </a:r>
            <a:r>
              <a:rPr lang="pt-BR" sz="1250" b="1">
                <a:solidFill>
                  <a:srgbClr val="5FB4B4"/>
                </a:solidFill>
              </a:rPr>
              <a:t>'/&gt;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&lt;/</a:t>
            </a:r>
            <a:r>
              <a:rPr lang="pt-BR" sz="1250" b="1">
                <a:solidFill>
                  <a:srgbClr val="EC5F66"/>
                </a:solidFill>
              </a:rPr>
              <a:t>TriangleSet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Appearance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 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Material</a:t>
            </a:r>
            <a:r>
              <a:rPr lang="pt-BR" sz="1250" b="1">
                <a:solidFill>
                  <a:srgbClr val="D8DEE9"/>
                </a:solidFill>
              </a:rPr>
              <a:t> </a:t>
            </a:r>
            <a:r>
              <a:rPr lang="pt-BR" sz="1250" b="1">
                <a:solidFill>
                  <a:srgbClr val="C695C6"/>
                </a:solidFill>
              </a:rPr>
              <a:t>diffuseColor</a:t>
            </a:r>
            <a:r>
              <a:rPr lang="pt-BR" sz="1250" b="1">
                <a:solidFill>
                  <a:srgbClr val="A6ACB9"/>
                </a:solidFill>
              </a:rPr>
              <a:t>=</a:t>
            </a:r>
            <a:r>
              <a:rPr lang="pt-BR" sz="1250" b="1">
                <a:solidFill>
                  <a:srgbClr val="5FB4B4"/>
                </a:solidFill>
              </a:rPr>
              <a:t>'</a:t>
            </a:r>
            <a:r>
              <a:rPr lang="pt-BR" sz="1250" b="1">
                <a:solidFill>
                  <a:srgbClr val="99C794"/>
                </a:solidFill>
              </a:rPr>
              <a:t>1 0 0</a:t>
            </a:r>
            <a:r>
              <a:rPr lang="pt-BR" sz="1250" b="1">
                <a:solidFill>
                  <a:srgbClr val="5FB4B4"/>
                </a:solidFill>
              </a:rPr>
              <a:t>'/&gt;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&lt;/</a:t>
            </a:r>
            <a:r>
              <a:rPr lang="pt-BR" sz="1250" b="1">
                <a:solidFill>
                  <a:srgbClr val="EC5F66"/>
                </a:solidFill>
              </a:rPr>
              <a:t>Appearance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5FB4B4"/>
                </a:solidFill>
              </a:rPr>
              <a:t>&lt;/</a:t>
            </a:r>
            <a:r>
              <a:rPr lang="pt-BR" sz="1250" b="1">
                <a:solidFill>
                  <a:srgbClr val="EC5F66"/>
                </a:solidFill>
              </a:rPr>
              <a:t>Shape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Coordinate,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Material, atributo: 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217202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X3D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&lt;!DOCTYPE X3D PUBLIC "</a:t>
            </a:r>
            <a:r>
              <a:rPr lang="pt-BR" sz="1200" b="1">
                <a:latin typeface="Courier New"/>
                <a:ea typeface="Courier New"/>
                <a:cs typeface="Courier New"/>
                <a:sym typeface="Courier New"/>
              </a:rPr>
              <a:t>http://www.web3d.org/specifications/x3d-3.0.dtd</a:t>
            </a: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&lt;X3D profile="Immersive"&gt;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&lt;NavigationInfo type="ANY"/&gt;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	&lt;Material diffuseColor=”1 1 1”/&gt;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&lt;/Appearance&gt;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&lt;Sphere/&gt;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&lt;/Shape&gt;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&lt;/Transform&gt;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&lt;/X3D&gt;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Por que triângulos: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Polígono mais simples possível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polígonos podem ser subdivididos em triângulos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Podemos nos focar em otimizar um tipo de operação</a:t>
            </a:r>
            <a:endParaRPr/>
          </a:p>
          <a:p>
            <a:pPr marL="198900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Triângulos têm propriedades únicas: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São sempre planos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Tem um interior bem definido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Interpolar valores no seu interior é simples</a:t>
            </a:r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6778100" y="3106300"/>
            <a:ext cx="1854600" cy="1689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https://www.web3d.org/documents/specifications/19775-1/V3.3/Part01/Architecture.html</a:t>
            </a:r>
            <a:endParaRPr sz="14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128975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179700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 err="1"/>
              <a:t>Appearance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 err="1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fillProperties</a:t>
            </a:r>
            <a:r>
              <a:rPr lang="en-US" sz="1800" dirty="0"/>
              <a:t>	NULL 	[</a:t>
            </a:r>
            <a:r>
              <a:rPr lang="en-US" sz="1800" dirty="0" err="1"/>
              <a:t>FillProperties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lineProperties</a:t>
            </a:r>
            <a:r>
              <a:rPr lang="en-US" sz="1800" dirty="0"/>
              <a:t> 	NULL 	[</a:t>
            </a:r>
            <a:r>
              <a:rPr lang="en-US" sz="1800" dirty="0" err="1"/>
              <a:t>LineProperties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SFNode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MFNode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textureTransform</a:t>
            </a:r>
            <a:r>
              <a:rPr lang="en-US" sz="1800" dirty="0"/>
              <a:t>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55487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87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90671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88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22/2/2023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89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6E7F-2AC6-518D-D529-B9E61EE0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714B2-DD50-CE78-C9C3-B16895228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DA2A1-2E02-856C-7E8B-313129202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90</a:t>
            </a:fld>
            <a:endParaRPr lang="pt-BR"/>
          </a:p>
        </p:txBody>
      </p:sp>
      <p:pic>
        <p:nvPicPr>
          <p:cNvPr id="6" name="Picture 5" descr="Qr code&#10;&#10;Description automatically generated with low confidence">
            <a:extLst>
              <a:ext uri="{FF2B5EF4-FFF2-40B4-BE49-F238E27FC236}">
                <a16:creationId xmlns:a16="http://schemas.microsoft.com/office/drawing/2014/main" id="{D4F953ED-D9A3-DC60-6E01-48CD267A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39" y="3116294"/>
            <a:ext cx="1794959" cy="1196639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22B10B-20CC-CE52-4044-D64ACFC8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684688"/>
            <a:ext cx="1857510" cy="123834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E9865-DF7A-0378-4169-AB64109E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53" y="4370144"/>
            <a:ext cx="1922981" cy="1281987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A00B6343-E08F-2AC8-6966-C74F9D98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0" y="3934731"/>
            <a:ext cx="1794959" cy="1196639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B3BD00-EC4F-2CCD-57F9-9CC19B79B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22" y="724564"/>
            <a:ext cx="2714027" cy="1809351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B6587CF5-CEC4-1987-D4C1-1ACDE5624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131" y="407049"/>
            <a:ext cx="3093591" cy="2062394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93826D5-52BD-F247-FE59-49448787A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407" y="2372218"/>
            <a:ext cx="2620020" cy="174668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A6174AF-4941-BE6C-7330-C4C7BAFBC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3647" y="3647118"/>
            <a:ext cx="3007520" cy="20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73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311A-D9D0-B586-AC67-E7388789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CB303-B429-B63C-D7D7-9986B87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" y="1343037"/>
            <a:ext cx="2864191" cy="24985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FBB6D-8B8B-D083-5755-FD5031EE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84" y="729257"/>
            <a:ext cx="8428232" cy="898375"/>
          </a:xfrm>
        </p:spPr>
        <p:txBody>
          <a:bodyPr/>
          <a:lstStyle/>
          <a:p>
            <a:r>
              <a:rPr lang="pt-BR" dirty="0"/>
              <a:t>Possível mostra Grid e Geometria (nessa fase do projeto).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080E-A45A-069D-2FA6-090C693B1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91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D4ED-AF4A-5412-268C-0A3E6C16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55" y="2104756"/>
            <a:ext cx="2864191" cy="249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418EE-2BC2-2684-2DA5-8106A34A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25" y="3064314"/>
            <a:ext cx="2864191" cy="2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642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92</a:t>
            </a:fld>
            <a:endParaRPr/>
          </a:p>
        </p:txBody>
      </p:sp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926" name="Google Shape;926;p84"/>
          <p:cNvSpPr txBox="1">
            <a:spLocks noGrp="1"/>
          </p:cNvSpPr>
          <p:nvPr>
            <p:ph type="body" idx="2"/>
          </p:nvPr>
        </p:nvSpPr>
        <p:spPr>
          <a:xfrm>
            <a:off x="1567650" y="4098175"/>
            <a:ext cx="6119700" cy="10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1329</TotalTime>
  <Words>5097</Words>
  <Application>Microsoft Macintosh PowerPoint</Application>
  <PresentationFormat>On-screen Show (16:10)</PresentationFormat>
  <Paragraphs>782</Paragraphs>
  <Slides>92</Slides>
  <Notes>88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92</vt:i4>
      </vt:variant>
    </vt:vector>
  </HeadingPairs>
  <TitlesOfParts>
    <vt:vector size="97" baseType="lpstr">
      <vt:lpstr>Arimo</vt:lpstr>
      <vt:lpstr>Verdana</vt:lpstr>
      <vt:lpstr>Courier New</vt:lpstr>
      <vt:lpstr>Arial</vt:lpstr>
      <vt:lpstr>Personalizar design</vt:lpstr>
      <vt:lpstr>PowerPoint Presentation</vt:lpstr>
      <vt:lpstr>Computação Gráfica</vt:lpstr>
      <vt:lpstr>Como as imagens são apresentadas</vt:lpstr>
      <vt:lpstr>Telas / Diplays</vt:lpstr>
      <vt:lpstr>Tecnologias para gerar pixels</vt:lpstr>
      <vt:lpstr>Framebuffer</vt:lpstr>
      <vt:lpstr>Desenhando um Triângulo no Framebuffer</vt:lpstr>
      <vt:lpstr>Triângulo – Primitiva Fundamental</vt:lpstr>
      <vt:lpstr>Triângulos (High e Low Poly Count)</vt:lpstr>
      <vt:lpstr>Primitivas Gráficas em OpenGL</vt:lpstr>
      <vt:lpstr>Low Poly e High Poly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Amostras cobrindo o centro do pixel</vt:lpstr>
      <vt:lpstr>Amostras identificando o triângulo</vt:lpstr>
      <vt:lpstr>Rasterização</vt:lpstr>
      <vt:lpstr>Detalhes: Localização da Amostra</vt:lpstr>
      <vt:lpstr>Avaliando se dentro do triângulo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Equação da Reta</vt:lpstr>
      <vt:lpstr>Vetores e a Equação da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na Equação da Reta</vt:lpstr>
      <vt:lpstr>Trabalhando na Equação da Reta</vt:lpstr>
      <vt:lpstr>Como já dissemos...</vt:lpstr>
      <vt:lpstr>Cosseno</vt:lpstr>
      <vt:lpstr>Trabalhando na Equação da Reta</vt:lpstr>
      <vt:lpstr>Trabalhando na Equação da Reta</vt:lpstr>
      <vt:lpstr>Trabalhando na Equação da Reta</vt:lpstr>
      <vt:lpstr>Testando o Ponto na Equação da Reta</vt:lpstr>
      <vt:lpstr>Testando o Ponto na Equação da Reta</vt:lpstr>
      <vt:lpstr>Testando o Ponto na Equação da Reta</vt:lpstr>
      <vt:lpstr>Alternativa para organizar o teste de borda</vt:lpstr>
      <vt:lpstr>Alternativa para organizar o teste de borda</vt:lpstr>
      <vt:lpstr>Se todos os 3 testes forem positivos</vt:lpstr>
      <vt:lpstr>Teste do ponto no triângulo</vt:lpstr>
      <vt:lpstr>Anotação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Eixos das Imagens</vt:lpstr>
      <vt:lpstr>Cuidado</vt:lpstr>
      <vt:lpstr>Invertendo</vt:lpstr>
      <vt:lpstr>E o que fazer?</vt:lpstr>
      <vt:lpstr>Otimizações: Bounding Box de Triângulos 2D </vt:lpstr>
      <vt:lpstr>Teste do ponto no triângulo</vt:lpstr>
      <vt:lpstr>Teste do ponto no triângulo</vt:lpstr>
      <vt:lpstr>Teste do ponto no triângulo</vt:lpstr>
      <vt:lpstr>Otimizações: Traversal incremental </vt:lpstr>
      <vt:lpstr>Traversal de Triângulos</vt:lpstr>
      <vt:lpstr>Referência recomendada</vt:lpstr>
      <vt:lpstr>Extensible Markup Language (XML) </vt:lpstr>
      <vt:lpstr>XML - Elementos e Atributos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Polyline2D</vt:lpstr>
      <vt:lpstr>TriangleSet2D</vt:lpstr>
      <vt:lpstr>Appearance</vt:lpstr>
      <vt:lpstr>Material</vt:lpstr>
      <vt:lpstr>Exemplos</vt:lpstr>
      <vt:lpstr>Projeto 1 : Primeira Parte</vt:lpstr>
      <vt:lpstr>Exemplos</vt:lpstr>
      <vt:lpstr>Renderizador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20</cp:revision>
  <dcterms:modified xsi:type="dcterms:W3CDTF">2023-03-13T22:15:17Z</dcterms:modified>
</cp:coreProperties>
</file>